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4"/>
  </p:notesMasterIdLst>
  <p:handoutMasterIdLst>
    <p:handoutMasterId r:id="rId325"/>
  </p:handoutMasterIdLst>
  <p:sldIdLst>
    <p:sldId id="259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575" r:id="rId11"/>
    <p:sldId id="574" r:id="rId12"/>
    <p:sldId id="267" r:id="rId13"/>
    <p:sldId id="269" r:id="rId14"/>
    <p:sldId id="566" r:id="rId15"/>
    <p:sldId id="56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581" r:id="rId25"/>
    <p:sldId id="278" r:id="rId26"/>
    <p:sldId id="281" r:id="rId27"/>
    <p:sldId id="280" r:id="rId28"/>
    <p:sldId id="279" r:id="rId29"/>
    <p:sldId id="282" r:id="rId30"/>
    <p:sldId id="579" r:id="rId31"/>
    <p:sldId id="283" r:id="rId32"/>
    <p:sldId id="285" r:id="rId33"/>
    <p:sldId id="286" r:id="rId34"/>
    <p:sldId id="287" r:id="rId35"/>
    <p:sldId id="571" r:id="rId36"/>
    <p:sldId id="572" r:id="rId37"/>
    <p:sldId id="580" r:id="rId38"/>
    <p:sldId id="573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  <p:sldId id="360" r:id="rId112"/>
    <p:sldId id="361" r:id="rId113"/>
    <p:sldId id="362" r:id="rId114"/>
    <p:sldId id="363" r:id="rId115"/>
    <p:sldId id="364" r:id="rId116"/>
    <p:sldId id="365" r:id="rId117"/>
    <p:sldId id="366" r:id="rId118"/>
    <p:sldId id="367" r:id="rId119"/>
    <p:sldId id="368" r:id="rId120"/>
    <p:sldId id="369" r:id="rId121"/>
    <p:sldId id="370" r:id="rId122"/>
    <p:sldId id="371" r:id="rId123"/>
    <p:sldId id="372" r:id="rId124"/>
    <p:sldId id="373" r:id="rId125"/>
    <p:sldId id="374" r:id="rId126"/>
    <p:sldId id="375" r:id="rId127"/>
    <p:sldId id="376" r:id="rId128"/>
    <p:sldId id="377" r:id="rId129"/>
    <p:sldId id="378" r:id="rId130"/>
    <p:sldId id="379" r:id="rId131"/>
    <p:sldId id="380" r:id="rId132"/>
    <p:sldId id="381" r:id="rId133"/>
    <p:sldId id="382" r:id="rId134"/>
    <p:sldId id="383" r:id="rId135"/>
    <p:sldId id="384" r:id="rId136"/>
    <p:sldId id="385" r:id="rId137"/>
    <p:sldId id="386" r:id="rId138"/>
    <p:sldId id="387" r:id="rId139"/>
    <p:sldId id="388" r:id="rId140"/>
    <p:sldId id="389" r:id="rId141"/>
    <p:sldId id="390" r:id="rId142"/>
    <p:sldId id="391" r:id="rId143"/>
    <p:sldId id="392" r:id="rId144"/>
    <p:sldId id="393" r:id="rId145"/>
    <p:sldId id="394" r:id="rId146"/>
    <p:sldId id="395" r:id="rId147"/>
    <p:sldId id="396" r:id="rId148"/>
    <p:sldId id="397" r:id="rId149"/>
    <p:sldId id="398" r:id="rId150"/>
    <p:sldId id="399" r:id="rId151"/>
    <p:sldId id="400" r:id="rId152"/>
    <p:sldId id="401" r:id="rId153"/>
    <p:sldId id="402" r:id="rId154"/>
    <p:sldId id="403" r:id="rId155"/>
    <p:sldId id="404" r:id="rId156"/>
    <p:sldId id="405" r:id="rId157"/>
    <p:sldId id="406" r:id="rId158"/>
    <p:sldId id="407" r:id="rId159"/>
    <p:sldId id="408" r:id="rId160"/>
    <p:sldId id="409" r:id="rId161"/>
    <p:sldId id="410" r:id="rId162"/>
    <p:sldId id="411" r:id="rId163"/>
    <p:sldId id="412" r:id="rId164"/>
    <p:sldId id="413" r:id="rId165"/>
    <p:sldId id="414" r:id="rId166"/>
    <p:sldId id="415" r:id="rId167"/>
    <p:sldId id="416" r:id="rId168"/>
    <p:sldId id="417" r:id="rId169"/>
    <p:sldId id="418" r:id="rId170"/>
    <p:sldId id="419" r:id="rId171"/>
    <p:sldId id="420" r:id="rId172"/>
    <p:sldId id="421" r:id="rId173"/>
    <p:sldId id="422" r:id="rId174"/>
    <p:sldId id="423" r:id="rId175"/>
    <p:sldId id="424" r:id="rId176"/>
    <p:sldId id="425" r:id="rId177"/>
    <p:sldId id="426" r:id="rId178"/>
    <p:sldId id="427" r:id="rId179"/>
    <p:sldId id="428" r:id="rId180"/>
    <p:sldId id="429" r:id="rId181"/>
    <p:sldId id="430" r:id="rId182"/>
    <p:sldId id="431" r:id="rId183"/>
    <p:sldId id="432" r:id="rId184"/>
    <p:sldId id="433" r:id="rId185"/>
    <p:sldId id="434" r:id="rId186"/>
    <p:sldId id="435" r:id="rId187"/>
    <p:sldId id="436" r:id="rId188"/>
    <p:sldId id="437" r:id="rId189"/>
    <p:sldId id="438" r:id="rId190"/>
    <p:sldId id="439" r:id="rId191"/>
    <p:sldId id="440" r:id="rId192"/>
    <p:sldId id="441" r:id="rId193"/>
    <p:sldId id="442" r:id="rId194"/>
    <p:sldId id="443" r:id="rId195"/>
    <p:sldId id="444" r:id="rId196"/>
    <p:sldId id="445" r:id="rId197"/>
    <p:sldId id="446" r:id="rId198"/>
    <p:sldId id="447" r:id="rId199"/>
    <p:sldId id="448" r:id="rId200"/>
    <p:sldId id="449" r:id="rId201"/>
    <p:sldId id="450" r:id="rId202"/>
    <p:sldId id="451" r:id="rId203"/>
    <p:sldId id="452" r:id="rId204"/>
    <p:sldId id="453" r:id="rId205"/>
    <p:sldId id="454" r:id="rId206"/>
    <p:sldId id="455" r:id="rId207"/>
    <p:sldId id="456" r:id="rId208"/>
    <p:sldId id="457" r:id="rId209"/>
    <p:sldId id="458" r:id="rId210"/>
    <p:sldId id="459" r:id="rId211"/>
    <p:sldId id="460" r:id="rId212"/>
    <p:sldId id="461" r:id="rId213"/>
    <p:sldId id="462" r:id="rId214"/>
    <p:sldId id="463" r:id="rId215"/>
    <p:sldId id="464" r:id="rId216"/>
    <p:sldId id="465" r:id="rId217"/>
    <p:sldId id="466" r:id="rId218"/>
    <p:sldId id="467" r:id="rId219"/>
    <p:sldId id="468" r:id="rId220"/>
    <p:sldId id="469" r:id="rId221"/>
    <p:sldId id="470" r:id="rId222"/>
    <p:sldId id="471" r:id="rId223"/>
    <p:sldId id="472" r:id="rId224"/>
    <p:sldId id="473" r:id="rId225"/>
    <p:sldId id="474" r:id="rId226"/>
    <p:sldId id="475" r:id="rId227"/>
    <p:sldId id="476" r:id="rId228"/>
    <p:sldId id="477" r:id="rId229"/>
    <p:sldId id="478" r:id="rId230"/>
    <p:sldId id="479" r:id="rId231"/>
    <p:sldId id="480" r:id="rId232"/>
    <p:sldId id="481" r:id="rId233"/>
    <p:sldId id="482" r:id="rId234"/>
    <p:sldId id="483" r:id="rId235"/>
    <p:sldId id="484" r:id="rId236"/>
    <p:sldId id="485" r:id="rId237"/>
    <p:sldId id="486" r:id="rId238"/>
    <p:sldId id="487" r:id="rId239"/>
    <p:sldId id="488" r:id="rId240"/>
    <p:sldId id="489" r:id="rId241"/>
    <p:sldId id="490" r:id="rId242"/>
    <p:sldId id="491" r:id="rId243"/>
    <p:sldId id="492" r:id="rId244"/>
    <p:sldId id="493" r:id="rId245"/>
    <p:sldId id="494" r:id="rId246"/>
    <p:sldId id="495" r:id="rId247"/>
    <p:sldId id="496" r:id="rId248"/>
    <p:sldId id="497" r:id="rId249"/>
    <p:sldId id="498" r:id="rId250"/>
    <p:sldId id="499" r:id="rId251"/>
    <p:sldId id="500" r:id="rId252"/>
    <p:sldId id="501" r:id="rId253"/>
    <p:sldId id="502" r:id="rId254"/>
    <p:sldId id="503" r:id="rId255"/>
    <p:sldId id="504" r:id="rId256"/>
    <p:sldId id="505" r:id="rId257"/>
    <p:sldId id="506" r:id="rId258"/>
    <p:sldId id="507" r:id="rId259"/>
    <p:sldId id="508" r:id="rId260"/>
    <p:sldId id="509" r:id="rId261"/>
    <p:sldId id="510" r:id="rId262"/>
    <p:sldId id="511" r:id="rId263"/>
    <p:sldId id="512" r:id="rId264"/>
    <p:sldId id="513" r:id="rId265"/>
    <p:sldId id="514" r:id="rId266"/>
    <p:sldId id="515" r:id="rId267"/>
    <p:sldId id="516" r:id="rId268"/>
    <p:sldId id="517" r:id="rId269"/>
    <p:sldId id="518" r:id="rId270"/>
    <p:sldId id="519" r:id="rId271"/>
    <p:sldId id="520" r:id="rId272"/>
    <p:sldId id="521" r:id="rId273"/>
    <p:sldId id="522" r:id="rId274"/>
    <p:sldId id="523" r:id="rId275"/>
    <p:sldId id="524" r:id="rId276"/>
    <p:sldId id="525" r:id="rId277"/>
    <p:sldId id="526" r:id="rId278"/>
    <p:sldId id="527" r:id="rId279"/>
    <p:sldId id="528" r:id="rId280"/>
    <p:sldId id="529" r:id="rId281"/>
    <p:sldId id="530" r:id="rId282"/>
    <p:sldId id="531" r:id="rId283"/>
    <p:sldId id="532" r:id="rId284"/>
    <p:sldId id="533" r:id="rId285"/>
    <p:sldId id="534" r:id="rId286"/>
    <p:sldId id="535" r:id="rId287"/>
    <p:sldId id="536" r:id="rId288"/>
    <p:sldId id="537" r:id="rId289"/>
    <p:sldId id="538" r:id="rId290"/>
    <p:sldId id="539" r:id="rId291"/>
    <p:sldId id="540" r:id="rId292"/>
    <p:sldId id="541" r:id="rId293"/>
    <p:sldId id="542" r:id="rId294"/>
    <p:sldId id="543" r:id="rId295"/>
    <p:sldId id="544" r:id="rId296"/>
    <p:sldId id="545" r:id="rId297"/>
    <p:sldId id="546" r:id="rId298"/>
    <p:sldId id="547" r:id="rId299"/>
    <p:sldId id="548" r:id="rId300"/>
    <p:sldId id="549" r:id="rId301"/>
    <p:sldId id="550" r:id="rId302"/>
    <p:sldId id="551" r:id="rId303"/>
    <p:sldId id="552" r:id="rId304"/>
    <p:sldId id="553" r:id="rId305"/>
    <p:sldId id="554" r:id="rId306"/>
    <p:sldId id="555" r:id="rId307"/>
    <p:sldId id="556" r:id="rId308"/>
    <p:sldId id="557" r:id="rId309"/>
    <p:sldId id="558" r:id="rId310"/>
    <p:sldId id="559" r:id="rId311"/>
    <p:sldId id="560" r:id="rId312"/>
    <p:sldId id="561" r:id="rId313"/>
    <p:sldId id="562" r:id="rId314"/>
    <p:sldId id="563" r:id="rId315"/>
    <p:sldId id="567" r:id="rId316"/>
    <p:sldId id="564" r:id="rId317"/>
    <p:sldId id="576" r:id="rId318"/>
    <p:sldId id="568" r:id="rId319"/>
    <p:sldId id="577" r:id="rId320"/>
    <p:sldId id="569" r:id="rId321"/>
    <p:sldId id="570" r:id="rId322"/>
    <p:sldId id="578" r:id="rId3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933C"/>
    <a:srgbClr val="CC4C5E"/>
    <a:srgbClr val="FF4F4F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5" autoAdjust="0"/>
    <p:restoredTop sz="94599" autoAdjust="0"/>
  </p:normalViewPr>
  <p:slideViewPr>
    <p:cSldViewPr snapToObjects="1">
      <p:cViewPr>
        <p:scale>
          <a:sx n="66" d="100"/>
          <a:sy n="66" d="100"/>
        </p:scale>
        <p:origin x="-996" y="-924"/>
      </p:cViewPr>
      <p:guideLst>
        <p:guide orient="horz" pos="2160"/>
        <p:guide pos="2835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notesMaster" Target="notesMasters/notesMaster1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handoutMaster" Target="handoutMasters/handoutMaster1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presProps" Target="presProps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viewProps" Target="viewProps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312" Type="http://schemas.openxmlformats.org/officeDocument/2006/relationships/slide" Target="slides/slide31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tableStyles" Target="tableStyle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Кражи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50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Вырезы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6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Повреждения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10</c:v>
                </c:pt>
                <c:pt idx="2">
                  <c:v>6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6914816"/>
        <c:axId val="156916352"/>
      </c:barChart>
      <c:catAx>
        <c:axId val="156914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56916352"/>
        <c:crosses val="autoZero"/>
        <c:auto val="1"/>
        <c:lblAlgn val="ctr"/>
        <c:lblOffset val="100"/>
        <c:noMultiLvlLbl val="0"/>
      </c:catAx>
      <c:valAx>
        <c:axId val="156916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69148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6DB92-87B3-4028-9E13-77C04A7FD4A8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87D28-BB9F-4648-8A27-AE27BC204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556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5E9AB-44E8-4F0F-B6C6-B9163D944F1B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91AD7-FAEB-4C60-A30A-D9C3DFD8C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3692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638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AD7-FAEB-4C60-A30A-D9C3DFD8C9E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AD7-FAEB-4C60-A30A-D9C3DFD8C9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41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201ED-C631-4611-B684-68B5CF38B06A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9CE5-4946-4A37-BD0A-4ED2CFF50454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3519-845E-4A9C-BFFA-EFBF2058A5FC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160" y="173390"/>
            <a:ext cx="8228068" cy="13427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160" y="6246092"/>
            <a:ext cx="2132605" cy="475816"/>
          </a:xfrm>
        </p:spPr>
        <p:txBody>
          <a:bodyPr/>
          <a:lstStyle>
            <a:lvl1pPr>
              <a:defRPr/>
            </a:lvl1pPr>
          </a:lstStyle>
          <a:p>
            <a:fld id="{848A5C6F-2CFA-41F7-B55A-88DD2D783FA9}" type="datetime1">
              <a:rPr lang="ru-RU" smtClean="0"/>
              <a:t>19.05.2014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3521" y="6246092"/>
            <a:ext cx="2895345" cy="475816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2623" y="6246092"/>
            <a:ext cx="2132605" cy="475816"/>
          </a:xfrm>
        </p:spPr>
        <p:txBody>
          <a:bodyPr/>
          <a:lstStyle>
            <a:lvl1pPr>
              <a:defRPr/>
            </a:lvl1pPr>
          </a:lstStyle>
          <a:p>
            <a:fld id="{BDF869BD-B39D-BA45-856B-D199F20910A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9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1E3AC-AFB1-4204-A3DA-64108BC73476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B512-38DD-4FEB-9BAB-A900F53A1520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687FE-E8F8-4CD8-AE9E-BB508D9128DB}" type="datetime1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CDF8B-1306-46B2-9862-88B007D4AD79}" type="datetime1">
              <a:rPr lang="ru-RU" smtClean="0"/>
              <a:t>19.05.2014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824BB-EDD8-4DF1-A5BF-0CC037F6A8A6}" type="datetime1">
              <a:rPr lang="ru-RU" smtClean="0"/>
              <a:t>19.05.2014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579B5-AAEB-4350-8F6B-02F15CDD278B}" type="datetime1">
              <a:rPr lang="ru-RU" smtClean="0"/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E2A1E-F1B4-49DB-8A47-1BEB3CA98978}" type="datetime1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7AC-E63A-4BD9-8F4D-14F3B893A547}" type="datetime1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FFB42-53A2-46CE-B21E-62E6CCB71250}" type="datetime1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jpe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jpe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jpeg"/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jpeg"/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7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7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7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7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7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2.jpeg"/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jpeg"/><Relationship Id="rId1" Type="http://schemas.openxmlformats.org/officeDocument/2006/relationships/slideLayout" Target="../slideLayouts/slideLayout7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7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jpeg"/><Relationship Id="rId1" Type="http://schemas.openxmlformats.org/officeDocument/2006/relationships/slideLayout" Target="../slideLayouts/slideLayout7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7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jpeg"/><Relationship Id="rId1" Type="http://schemas.openxmlformats.org/officeDocument/2006/relationships/slideLayout" Target="../slideLayouts/slideLayout7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jpeg"/><Relationship Id="rId1" Type="http://schemas.openxmlformats.org/officeDocument/2006/relationships/slideLayout" Target="../slideLayouts/slideLayout7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jpeg"/><Relationship Id="rId1" Type="http://schemas.openxmlformats.org/officeDocument/2006/relationships/slideLayout" Target="../slideLayouts/slideLayout7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jpeg"/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7.jpeg"/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1.jpeg"/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jpe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jpe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jpeg"/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jpeg"/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jpeg"/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jpeg"/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jpeg"/><Relationship Id="rId1" Type="http://schemas.openxmlformats.org/officeDocument/2006/relationships/slideLayout" Target="../slideLayouts/slideLayout7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jpeg"/><Relationship Id="rId1" Type="http://schemas.openxmlformats.org/officeDocument/2006/relationships/slideLayout" Target="../slideLayouts/slideLayout7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5.jpeg"/><Relationship Id="rId1" Type="http://schemas.openxmlformats.org/officeDocument/2006/relationships/slideLayout" Target="../slideLayouts/slideLayout7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.jpeg"/><Relationship Id="rId4" Type="http://schemas.openxmlformats.org/officeDocument/2006/relationships/image" Target="../media/image8.jp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193" cy="685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980728"/>
            <a:ext cx="8091807" cy="4116010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751342" algn="l"/>
                <a:tab pos="1503565" algn="l"/>
                <a:tab pos="2255788" algn="l"/>
                <a:tab pos="3008012" algn="l"/>
                <a:tab pos="3760235" algn="l"/>
                <a:tab pos="4512459" algn="l"/>
                <a:tab pos="5264682" algn="l"/>
                <a:tab pos="6016905" algn="l"/>
                <a:tab pos="6031897" algn="l"/>
                <a:tab pos="6434023" algn="l"/>
                <a:tab pos="6836150" algn="l"/>
                <a:tab pos="7238276" algn="l"/>
                <a:tab pos="7640403" algn="l"/>
                <a:tab pos="8042529" algn="l"/>
                <a:tab pos="8444655" algn="l"/>
                <a:tab pos="8846782" algn="l"/>
              </a:tabLst>
            </a:pPr>
            <a:r>
              <a:rPr lang="ru-RU" sz="5400" b="1" dirty="0" smtClean="0">
                <a:solidFill>
                  <a:srgbClr val="292929"/>
                </a:solidFill>
                <a:latin typeface="Arial Black" pitchFamily="34" charset="0"/>
              </a:rPr>
              <a:t>Вандализм </a:t>
            </a:r>
            <a:r>
              <a:rPr lang="ru-RU" sz="5400" b="1" dirty="0">
                <a:solidFill>
                  <a:srgbClr val="292929"/>
                </a:solidFill>
                <a:latin typeface="Arial Black" pitchFamily="34" charset="0"/>
              </a:rPr>
              <a:t>- кража </a:t>
            </a:r>
            <a:r>
              <a:rPr lang="ru-RU" sz="5400" b="1" dirty="0" smtClean="0">
                <a:solidFill>
                  <a:srgbClr val="292929"/>
                </a:solidFill>
                <a:latin typeface="Arial Black" pitchFamily="34" charset="0"/>
              </a:rPr>
              <a:t>оборудования</a:t>
            </a:r>
            <a:endParaRPr lang="ru-RU" sz="6000" b="1" dirty="0">
              <a:latin typeface="Arial Black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194689" y="4983686"/>
            <a:ext cx="6363147" cy="6555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75192" tIns="37596" rIns="75192" bIns="37596">
            <a:noAutofit/>
          </a:bodyPr>
          <a:lstStyle/>
          <a:p>
            <a:pPr marL="0" indent="0" algn="r">
              <a:buNone/>
              <a:tabLst>
                <a:tab pos="0" algn="l"/>
                <a:tab pos="751342" algn="l"/>
                <a:tab pos="1503565" algn="l"/>
                <a:tab pos="2255788" algn="l"/>
                <a:tab pos="3008012" algn="l"/>
                <a:tab pos="3760235" algn="l"/>
                <a:tab pos="4512459" algn="l"/>
                <a:tab pos="5264682" algn="l"/>
                <a:tab pos="6016905" algn="l"/>
                <a:tab pos="6031897" algn="l"/>
                <a:tab pos="6434023" algn="l"/>
                <a:tab pos="6836150" algn="l"/>
              </a:tabLst>
            </a:pPr>
            <a:r>
              <a:rPr lang="ru-RU" sz="1800" dirty="0"/>
              <a:t>                 </a:t>
            </a:r>
            <a:r>
              <a:rPr lang="ru-RU" sz="3600" dirty="0" smtClean="0"/>
              <a:t>Компания </a:t>
            </a:r>
            <a:r>
              <a:rPr lang="en-US" sz="3600" dirty="0" smtClean="0"/>
              <a:t>CENTRA</a:t>
            </a:r>
            <a:endParaRPr lang="ru-RU" sz="1800" dirty="0" smtClean="0"/>
          </a:p>
          <a:p>
            <a:pPr marL="0" indent="0" algn="r">
              <a:buNone/>
              <a:tabLst>
                <a:tab pos="0" algn="l"/>
                <a:tab pos="751342" algn="l"/>
                <a:tab pos="1503565" algn="l"/>
                <a:tab pos="2255788" algn="l"/>
                <a:tab pos="3008012" algn="l"/>
                <a:tab pos="3760235" algn="l"/>
                <a:tab pos="4512459" algn="l"/>
                <a:tab pos="5264682" algn="l"/>
                <a:tab pos="6016905" algn="l"/>
                <a:tab pos="6031897" algn="l"/>
                <a:tab pos="6434023" algn="l"/>
                <a:tab pos="6836150" algn="l"/>
              </a:tabLst>
            </a:pPr>
            <a:r>
              <a:rPr lang="ru-RU" sz="1800" dirty="0" smtClean="0"/>
              <a:t>Аскаров </a:t>
            </a:r>
            <a:r>
              <a:rPr lang="ru-RU" sz="1800" dirty="0" err="1" smtClean="0"/>
              <a:t>Талеш</a:t>
            </a:r>
            <a:endParaRPr lang="ru-RU" sz="1800" dirty="0"/>
          </a:p>
          <a:p>
            <a:pPr marL="0" indent="0" algn="r">
              <a:buNone/>
              <a:tabLst>
                <a:tab pos="0" algn="l"/>
                <a:tab pos="751342" algn="l"/>
                <a:tab pos="1503565" algn="l"/>
                <a:tab pos="2255788" algn="l"/>
                <a:tab pos="3008012" algn="l"/>
                <a:tab pos="3760235" algn="l"/>
                <a:tab pos="4512459" algn="l"/>
                <a:tab pos="5264682" algn="l"/>
                <a:tab pos="6016905" algn="l"/>
                <a:tab pos="6031897" algn="l"/>
                <a:tab pos="6434023" algn="l"/>
                <a:tab pos="6836150" algn="l"/>
              </a:tabLst>
            </a:pPr>
            <a:r>
              <a:rPr lang="ru-RU" sz="1800" dirty="0" smtClean="0"/>
              <a:t>Руководитель Службы эксплуатации сети   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596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" y="692696"/>
            <a:ext cx="4642934" cy="61926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702800"/>
            <a:ext cx="4626634" cy="6182584"/>
          </a:xfrm>
          <a:prstGeom prst="rect">
            <a:avLst/>
          </a:prstGeom>
        </p:spPr>
      </p:pic>
      <p:pic>
        <p:nvPicPr>
          <p:cNvPr id="9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нутый угол 10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Наркоманы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10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46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199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973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273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89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89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9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836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94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007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859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9" y="648072"/>
            <a:ext cx="4677984" cy="62373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760" y="692696"/>
            <a:ext cx="4622744" cy="6192688"/>
          </a:xfrm>
          <a:prstGeom prst="rect">
            <a:avLst/>
          </a:prstGeom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«Малолетки»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11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830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99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17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526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519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730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829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93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541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49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467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71588"/>
            <a:ext cx="8208912" cy="5253756"/>
          </a:xfrm>
          <a:prstGeom prst="rect">
            <a:avLst/>
          </a:prstGeom>
        </p:spPr>
      </p:pic>
      <p:pic>
        <p:nvPicPr>
          <p:cNvPr id="8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896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нутый угол 8"/>
          <p:cNvSpPr/>
          <p:nvPr/>
        </p:nvSpPr>
        <p:spPr>
          <a:xfrm>
            <a:off x="0" y="6896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Сотрудники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12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8407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219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051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372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557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811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874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790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551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38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643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008"/>
            <a:ext cx="9130341" cy="6175376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896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6896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Сотрудники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13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012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94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727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57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0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81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929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276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048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69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783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сбыта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14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54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02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85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367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125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43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583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31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378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59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534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345" y="5437256"/>
            <a:ext cx="12604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4360"/>
            <a:ext cx="9144000" cy="5715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сбыта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15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590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903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029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276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541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299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964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692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81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32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633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69" y="908720"/>
            <a:ext cx="7867663" cy="5893154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Пункты приема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16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278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69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27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62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310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591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33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30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5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45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473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70163"/>
            <a:ext cx="7704856" cy="5771205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896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6896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«Сдача» кабеля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17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18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760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286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341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858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58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30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572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72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760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553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39544" y="3203947"/>
            <a:ext cx="4104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Затруднение сбыта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140968"/>
            <a:ext cx="38063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Затруднение хищения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нутый угол 12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обезопасить себя?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18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05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352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727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673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93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90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113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28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2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426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925"/>
            <a:ext cx="9087820" cy="5977459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 оборудования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19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20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6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061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24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1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248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750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769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65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38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57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5535" y="1052736"/>
            <a:ext cx="8020248" cy="5040536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</a:rPr>
              <a:t>1</a:t>
            </a:r>
            <a:r>
              <a:rPr lang="ru-RU" sz="2800" b="1" dirty="0" smtClean="0">
                <a:solidFill>
                  <a:schemeClr val="tx1"/>
                </a:solidFill>
              </a:rPr>
              <a:t>) Виды </a:t>
            </a:r>
            <a:r>
              <a:rPr lang="ru-RU" sz="2800" b="1" dirty="0">
                <a:solidFill>
                  <a:schemeClr val="tx1"/>
                </a:solidFill>
              </a:rPr>
              <a:t>вандализма на </a:t>
            </a:r>
            <a:r>
              <a:rPr lang="ru-RU" sz="2800" b="1" dirty="0" smtClean="0">
                <a:solidFill>
                  <a:schemeClr val="tx1"/>
                </a:solidFill>
              </a:rPr>
              <a:t>сети. </a:t>
            </a:r>
            <a:r>
              <a:rPr lang="ru-RU" sz="2400" dirty="0" smtClean="0">
                <a:solidFill>
                  <a:schemeClr val="tx1"/>
                </a:solidFill>
              </a:rPr>
              <a:t>(Как «</a:t>
            </a:r>
            <a:r>
              <a:rPr lang="ru-RU" sz="2400" dirty="0" err="1">
                <a:solidFill>
                  <a:schemeClr val="tx1"/>
                </a:solidFill>
              </a:rPr>
              <a:t>вандалят</a:t>
            </a:r>
            <a:r>
              <a:rPr lang="ru-RU" sz="2400" dirty="0">
                <a:solidFill>
                  <a:schemeClr val="tx1"/>
                </a:solidFill>
              </a:rPr>
              <a:t>», какие типы вандализма наиболее опасны экономически и  потерей репутации)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</a:rPr>
              <a:t>2) Кто ворует и с какой целью</a:t>
            </a:r>
            <a:r>
              <a:rPr lang="ru-RU" sz="2800" b="1" dirty="0" smtClean="0">
                <a:solidFill>
                  <a:schemeClr val="tx1"/>
                </a:solidFill>
              </a:rPr>
              <a:t>? </a:t>
            </a:r>
            <a:r>
              <a:rPr lang="ru-RU" sz="2400" dirty="0" smtClean="0">
                <a:solidFill>
                  <a:schemeClr val="tx1"/>
                </a:solidFill>
              </a:rPr>
              <a:t>(Понимание ситуации</a:t>
            </a:r>
            <a:r>
              <a:rPr lang="ru-RU" sz="2400" dirty="0">
                <a:solidFill>
                  <a:schemeClr val="tx1"/>
                </a:solidFill>
              </a:rPr>
              <a:t>, личные мотивы, которые ведут к краже)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</a:rPr>
              <a:t>3) Как обезопасить себя от напасти? </a:t>
            </a: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>
                <a:solidFill>
                  <a:schemeClr val="tx1"/>
                </a:solidFill>
              </a:rPr>
              <a:t>Превентивные меры, меры по затруднению получения выгоды от похищенного.  Обмен информацией с коллегами)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</a:rPr>
              <a:t>4) Фиксация факта в установленном законом порядке. </a:t>
            </a:r>
            <a:r>
              <a:rPr lang="ru-RU" sz="2400" dirty="0" smtClean="0">
                <a:solidFill>
                  <a:schemeClr val="tx1"/>
                </a:solidFill>
              </a:rPr>
              <a:t>(Заявлять </a:t>
            </a:r>
            <a:r>
              <a:rPr lang="ru-RU" sz="2400" dirty="0">
                <a:solidFill>
                  <a:schemeClr val="tx1"/>
                </a:solidFill>
              </a:rPr>
              <a:t>или нет?  Как правильно подать заявление, особенности документооборота). 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</a:rPr>
              <a:t>5) </a:t>
            </a:r>
            <a:r>
              <a:rPr lang="ru-RU" sz="2800" b="1" dirty="0" smtClean="0">
                <a:solidFill>
                  <a:schemeClr val="tx1"/>
                </a:solidFill>
              </a:rPr>
              <a:t>Эпилог. </a:t>
            </a:r>
            <a:r>
              <a:rPr lang="ru-RU" sz="2400" dirty="0" smtClean="0">
                <a:solidFill>
                  <a:schemeClr val="tx1"/>
                </a:solidFill>
              </a:rPr>
              <a:t>(Счастливый или </a:t>
            </a:r>
            <a:r>
              <a:rPr lang="ru-RU" sz="2400" dirty="0">
                <a:solidFill>
                  <a:schemeClr val="tx1"/>
                </a:solidFill>
              </a:rPr>
              <a:t>не очень конец)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Тезисы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489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65112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65112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Недорогая сигнализация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880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588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95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86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228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2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16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8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64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752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39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сборе»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21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688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998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037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4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194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357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8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995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905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638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53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работы (</a:t>
            </a:r>
            <a:r>
              <a:rPr lang="ru-RU" sz="36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линк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22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13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096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91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851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418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938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70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2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999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154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12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работы (нет </a:t>
            </a:r>
            <a:r>
              <a:rPr lang="ru-RU" sz="36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линка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23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42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557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747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616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57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171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55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74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080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207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152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81"/>
          <a:stretch/>
        </p:blipFill>
        <p:spPr>
          <a:xfrm>
            <a:off x="0" y="0"/>
            <a:ext cx="450056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81"/>
          <a:stretch/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Крепление геркона на сейфе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24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69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674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663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546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09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6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712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317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57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44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48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3304"/>
            <a:ext cx="912331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не было «петли»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25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936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91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94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724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65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711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159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852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71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892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74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Решетка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26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531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210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167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3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921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175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258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899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808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733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489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345" y="5437256"/>
            <a:ext cx="12604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AutoShape 7"/>
          <p:cNvSpPr>
            <a:spLocks noChangeArrowheads="1"/>
          </p:cNvSpPr>
          <p:nvPr/>
        </p:nvSpPr>
        <p:spPr bwMode="auto">
          <a:xfrm>
            <a:off x="0" y="0"/>
            <a:ext cx="9144000" cy="332656"/>
          </a:xfrm>
          <a:prstGeom prst="flowChartProcess">
            <a:avLst/>
          </a:prstGeom>
          <a:solidFill>
            <a:srgbClr val="D42C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13659" y="6525344"/>
            <a:ext cx="9144000" cy="332656"/>
          </a:xfrm>
          <a:prstGeom prst="flowChartProcess">
            <a:avLst/>
          </a:prstGeom>
          <a:solidFill>
            <a:srgbClr val="D42C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Решетка (2)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27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27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5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000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674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1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695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2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0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54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649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90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Узел агрегации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28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297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2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613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605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538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779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41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26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691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7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606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Узел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агрегации (датчик удара)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29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816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242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147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6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815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00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99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243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408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209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866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436" y="2924944"/>
            <a:ext cx="4212489" cy="1656184"/>
          </a:xfrm>
        </p:spPr>
        <p:txBody>
          <a:bodyPr>
            <a:noAutofit/>
          </a:bodyPr>
          <a:lstStyle/>
          <a:p>
            <a:pPr lvl="0"/>
            <a:r>
              <a:rPr lang="ru-RU" sz="3600" b="1" dirty="0">
                <a:solidFill>
                  <a:schemeClr val="tx1"/>
                </a:solidFill>
              </a:rPr>
              <a:t>1</a:t>
            </a:r>
            <a:r>
              <a:rPr lang="ru-RU" sz="3600" b="1" dirty="0" smtClean="0">
                <a:solidFill>
                  <a:schemeClr val="tx1"/>
                </a:solidFill>
              </a:rPr>
              <a:t>)</a:t>
            </a:r>
            <a:r>
              <a:rPr lang="ru-RU" dirty="0"/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Повреждение, </a:t>
            </a:r>
            <a:r>
              <a:rPr lang="ru-RU" sz="3600" b="1" dirty="0">
                <a:solidFill>
                  <a:schemeClr val="tx1"/>
                </a:solidFill>
              </a:rPr>
              <a:t>вывод из строя элементов сети доступа и </a:t>
            </a:r>
            <a:r>
              <a:rPr lang="ru-RU" sz="3600" b="1" dirty="0" smtClean="0">
                <a:solidFill>
                  <a:schemeClr val="tx1"/>
                </a:solidFill>
              </a:rPr>
              <a:t>оборудования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53279" y="2940433"/>
            <a:ext cx="4311815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3600" b="1" dirty="0" smtClean="0">
                <a:solidFill>
                  <a:schemeClr val="tx1"/>
                </a:solidFill>
              </a:rPr>
              <a:t>2)</a:t>
            </a:r>
            <a:r>
              <a:rPr lang="ru-RU" dirty="0" smtClean="0"/>
              <a:t> </a:t>
            </a:r>
            <a:r>
              <a:rPr lang="ru-RU" sz="3600" b="1" dirty="0">
                <a:solidFill>
                  <a:schemeClr val="tx1"/>
                </a:solidFill>
              </a:rPr>
              <a:t>Кража элементов сети доступа и </a:t>
            </a:r>
            <a:r>
              <a:rPr lang="ru-RU" sz="3600" b="1" dirty="0" smtClean="0">
                <a:solidFill>
                  <a:schemeClr val="tx1"/>
                </a:solidFill>
              </a:rPr>
              <a:t>оборудования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нутый угол 12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Вандализм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35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3177" b="-221"/>
          <a:stretch/>
        </p:blipFill>
        <p:spPr>
          <a:xfrm rot="5400000">
            <a:off x="1503219" y="394793"/>
            <a:ext cx="6431610" cy="6549572"/>
          </a:xfrm>
          <a:prstGeom prst="rect">
            <a:avLst/>
          </a:prstGeom>
        </p:spPr>
      </p:pic>
      <p:pic>
        <p:nvPicPr>
          <p:cNvPr id="5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Узел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агрегации (Замок)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30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8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12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89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50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905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136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72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06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758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04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04"/>
            <a:ext cx="9078600" cy="629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en-US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Password recovery mode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31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091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09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004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73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249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91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0859" y="1772816"/>
            <a:ext cx="8229600" cy="3024336"/>
          </a:xfrm>
        </p:spPr>
        <p:txBody>
          <a:bodyPr>
            <a:noAutofit/>
          </a:bodyPr>
          <a:lstStyle/>
          <a:p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 факта в установленном законом </a:t>
            </a:r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порядке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281420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58416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Начальнику отдела полиции ______________</a:t>
            </a:r>
          </a:p>
          <a:p>
            <a:pPr algn="r"/>
            <a:r>
              <a:rPr lang="ru-RU" b="1" dirty="0"/>
              <a:t>Управления МВД России по г. _____________</a:t>
            </a:r>
          </a:p>
          <a:p>
            <a:pPr algn="r"/>
            <a:r>
              <a:rPr lang="ru-RU" b="1" dirty="0"/>
              <a:t>Звание внутренней службы Ф.И.О.</a:t>
            </a:r>
          </a:p>
          <a:p>
            <a:pPr algn="r"/>
            <a:r>
              <a:rPr lang="ru-RU" b="1" dirty="0"/>
              <a:t>Ф.И.О представителя по доверенности г.р.</a:t>
            </a:r>
          </a:p>
          <a:p>
            <a:pPr algn="r"/>
            <a:r>
              <a:rPr lang="ru-RU" b="1" dirty="0"/>
              <a:t>представителя ООО________ действующего </a:t>
            </a:r>
          </a:p>
          <a:p>
            <a:pPr algn="r"/>
            <a:r>
              <a:rPr lang="ru-RU" b="1" dirty="0"/>
              <a:t>на основании полномочий по доверенности от </a:t>
            </a:r>
          </a:p>
          <a:p>
            <a:pPr algn="r"/>
            <a:r>
              <a:rPr lang="ru-RU" b="1" u="sng" dirty="0"/>
              <a:t>Число дата выдачи доверенности</a:t>
            </a:r>
          </a:p>
          <a:p>
            <a:pPr algn="r"/>
            <a:r>
              <a:rPr lang="ru-RU" b="1" dirty="0"/>
              <a:t>т. 8-9ХХ-ХХХ-ХХХХ</a:t>
            </a:r>
          </a:p>
          <a:p>
            <a:pPr algn="ctr"/>
            <a:r>
              <a:rPr lang="ru-RU" b="1" dirty="0" smtClean="0"/>
              <a:t>Заявление.</a:t>
            </a:r>
            <a:endParaRPr lang="ru-RU" b="1" dirty="0"/>
          </a:p>
          <a:p>
            <a:r>
              <a:rPr lang="ru-RU" b="1" u="sng" dirty="0" smtClean="0"/>
              <a:t>Дата </a:t>
            </a:r>
            <a:r>
              <a:rPr lang="ru-RU" b="1" dirty="0"/>
              <a:t>неизвестные лица  неустановленным способом проникли в подъезд жилого дома по адресу: ул</a:t>
            </a:r>
            <a:r>
              <a:rPr lang="ru-RU" b="1" dirty="0" smtClean="0"/>
              <a:t>. </a:t>
            </a:r>
            <a:r>
              <a:rPr lang="ru-RU" b="1" u="sng" dirty="0" smtClean="0"/>
              <a:t>Улица</a:t>
            </a:r>
            <a:r>
              <a:rPr lang="ru-RU" b="1" dirty="0"/>
              <a:t>, в чердачное помещение подъезда № 2, где был установлен антивандальный пенал ПАМ-4, используемый для хранения  Интернет оборудования ООО «</a:t>
            </a:r>
            <a:r>
              <a:rPr lang="ru-RU" b="1" u="sng" dirty="0"/>
              <a:t>ООО</a:t>
            </a:r>
            <a:r>
              <a:rPr lang="ru-RU" b="1" dirty="0"/>
              <a:t>», путем взлома замка пенала незаконно проникли в него и похитили принадлежащее ООО «</a:t>
            </a:r>
            <a:r>
              <a:rPr lang="ru-RU" b="1" u="sng" dirty="0"/>
              <a:t>ООО</a:t>
            </a:r>
            <a:r>
              <a:rPr lang="ru-RU" b="1" dirty="0"/>
              <a:t>» оборудование, а именно:  коммутатор управляемый  d-</a:t>
            </a:r>
            <a:r>
              <a:rPr lang="ru-RU" b="1" dirty="0" err="1"/>
              <a:t>link</a:t>
            </a:r>
            <a:r>
              <a:rPr lang="ru-RU" b="1" dirty="0"/>
              <a:t> DES 3200-28 стоимостью 8274, 83  рублей</a:t>
            </a:r>
            <a:r>
              <a:rPr lang="ru-RU" b="1" dirty="0">
                <a:solidFill>
                  <a:srgbClr val="FF0000"/>
                </a:solidFill>
              </a:rPr>
              <a:t>,  тем самым совершили преступление, предусмотренное п.  «б» ч. 2 ст. 158 УК РФ </a:t>
            </a:r>
            <a:r>
              <a:rPr lang="ru-RU" b="1" dirty="0"/>
              <a:t>и причинили ООО «</a:t>
            </a:r>
            <a:r>
              <a:rPr lang="ru-RU" b="1" u="sng" dirty="0"/>
              <a:t>ООО</a:t>
            </a:r>
            <a:r>
              <a:rPr lang="ru-RU" b="1" dirty="0"/>
              <a:t>» ущерб в размере 8274, 83  рублей.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Прошу </a:t>
            </a:r>
            <a:r>
              <a:rPr lang="ru-RU" b="1" dirty="0">
                <a:solidFill>
                  <a:srgbClr val="FF0000"/>
                </a:solidFill>
              </a:rPr>
              <a:t>возбудить уголовное дело по п.  «б» ч. 2 ст. 158 УК РФ </a:t>
            </a:r>
            <a:r>
              <a:rPr lang="ru-RU" b="1" dirty="0"/>
              <a:t>и привлечь к уголовной ответственности  неизвестных лиц, совершивших кражу оборудования, принадлежащего ООО «</a:t>
            </a:r>
            <a:r>
              <a:rPr lang="ru-RU" b="1" u="sng" dirty="0"/>
              <a:t>ООО</a:t>
            </a:r>
            <a:r>
              <a:rPr lang="ru-RU" b="1" dirty="0"/>
              <a:t>».</a:t>
            </a:r>
          </a:p>
          <a:p>
            <a:endParaRPr lang="ru-RU" sz="1400" b="1" dirty="0"/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Образец заявления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4147333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532" y="1196752"/>
            <a:ext cx="842493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400" b="1" dirty="0">
              <a:solidFill>
                <a:prstClr val="black"/>
              </a:solidFill>
            </a:endParaRPr>
          </a:p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Приложения: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1</a:t>
            </a:r>
            <a:r>
              <a:rPr lang="en-US" sz="2400" b="1" dirty="0" smtClean="0">
                <a:solidFill>
                  <a:prstClr val="black"/>
                </a:solidFill>
              </a:rPr>
              <a:t>.</a:t>
            </a:r>
            <a:r>
              <a:rPr lang="ru-RU" sz="2400" b="1" dirty="0" smtClean="0">
                <a:solidFill>
                  <a:prstClr val="black"/>
                </a:solidFill>
              </a:rPr>
              <a:t> Справка </a:t>
            </a:r>
            <a:r>
              <a:rPr lang="ru-RU" sz="2400" b="1" dirty="0">
                <a:solidFill>
                  <a:prstClr val="black"/>
                </a:solidFill>
              </a:rPr>
              <a:t>об </a:t>
            </a:r>
            <a:r>
              <a:rPr lang="ru-RU" sz="2400" b="1" dirty="0" smtClean="0">
                <a:solidFill>
                  <a:prstClr val="black"/>
                </a:solidFill>
              </a:rPr>
              <a:t>ущербе.</a:t>
            </a:r>
          </a:p>
          <a:p>
            <a:pPr lvl="0"/>
            <a:r>
              <a:rPr lang="en-US" sz="2400" b="1" dirty="0" smtClean="0">
                <a:solidFill>
                  <a:prstClr val="black"/>
                </a:solidFill>
              </a:rPr>
              <a:t>2.</a:t>
            </a:r>
            <a:r>
              <a:rPr lang="ru-RU" sz="2400" b="1" dirty="0" smtClean="0">
                <a:solidFill>
                  <a:prstClr val="black"/>
                </a:solidFill>
              </a:rPr>
              <a:t> Копия </a:t>
            </a:r>
            <a:r>
              <a:rPr lang="ru-RU" sz="2400" b="1" dirty="0">
                <a:solidFill>
                  <a:prstClr val="black"/>
                </a:solidFill>
              </a:rPr>
              <a:t>счет-фактур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3. Копия </a:t>
            </a:r>
            <a:r>
              <a:rPr lang="ru-RU" sz="2400" b="1" dirty="0">
                <a:solidFill>
                  <a:prstClr val="black"/>
                </a:solidFill>
              </a:rPr>
              <a:t>Паспорта «ПЕНАЛ АНТИВАНДАЛЬНЫЙ ПАМ-4»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4. Копия </a:t>
            </a:r>
            <a:r>
              <a:rPr lang="ru-RU" sz="2400" b="1" dirty="0">
                <a:solidFill>
                  <a:prstClr val="black"/>
                </a:solidFill>
              </a:rPr>
              <a:t>Приговора  Савеловского районного суда г. Москвы от 04 августа </a:t>
            </a:r>
            <a:r>
              <a:rPr lang="ru-RU" sz="2400" b="1" dirty="0" smtClean="0">
                <a:solidFill>
                  <a:prstClr val="black"/>
                </a:solidFill>
              </a:rPr>
              <a:t>2011 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5. Копия </a:t>
            </a:r>
            <a:r>
              <a:rPr lang="ru-RU" sz="2400" b="1" dirty="0">
                <a:solidFill>
                  <a:prstClr val="black"/>
                </a:solidFill>
              </a:rPr>
              <a:t>Приговора Бутырского районного суда г. Москвы от 31 марта </a:t>
            </a:r>
            <a:r>
              <a:rPr lang="ru-RU" sz="2400" b="1" dirty="0" smtClean="0">
                <a:solidFill>
                  <a:prstClr val="black"/>
                </a:solidFill>
              </a:rPr>
              <a:t>2011 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6. Копия </a:t>
            </a:r>
            <a:r>
              <a:rPr lang="ru-RU" sz="2400" b="1" dirty="0">
                <a:solidFill>
                  <a:prstClr val="black"/>
                </a:solidFill>
              </a:rPr>
              <a:t>постановления Ленинского районного суда г. Красноярска от 15 марта </a:t>
            </a:r>
            <a:r>
              <a:rPr lang="ru-RU" sz="2400" b="1" dirty="0" smtClean="0">
                <a:solidFill>
                  <a:prstClr val="black"/>
                </a:solidFill>
              </a:rPr>
              <a:t>2011 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</a:p>
          <a:p>
            <a:pPr lvl="0" algn="r"/>
            <a:r>
              <a:rPr lang="ru-RU" sz="2000" b="1" dirty="0" smtClean="0">
                <a:solidFill>
                  <a:prstClr val="black"/>
                </a:solidFill>
              </a:rPr>
              <a:t>Дата</a:t>
            </a:r>
          </a:p>
          <a:p>
            <a:pPr lvl="0" algn="r"/>
            <a:endParaRPr lang="ru-RU" sz="2000" b="1" dirty="0" smtClean="0">
              <a:solidFill>
                <a:prstClr val="black"/>
              </a:solidFill>
            </a:endParaRPr>
          </a:p>
          <a:p>
            <a:pPr lvl="0" algn="r"/>
            <a:r>
              <a:rPr lang="ru-RU" sz="2000" b="1" dirty="0" smtClean="0">
                <a:solidFill>
                  <a:prstClr val="black"/>
                </a:solidFill>
              </a:rPr>
              <a:t>__________________/ Ф.И.О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1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нутый угол 11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Образец заявления (2)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</a:p>
        </p:txBody>
      </p:sp>
    </p:spTree>
    <p:extLst>
      <p:ext uri="{BB962C8B-B14F-4D97-AF65-F5344CB8AC3E}">
        <p14:creationId xmlns:p14="http://schemas.microsoft.com/office/powerpoint/2010/main" val="159798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7499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sz="1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98218"/>
            <a:ext cx="84969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ДОВЕРЕННОСТЬ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Город </a:t>
            </a:r>
            <a:r>
              <a:rPr lang="ru-RU" u="sng" dirty="0" err="1"/>
              <a:t>Город</a:t>
            </a:r>
            <a:r>
              <a:rPr lang="ru-RU" dirty="0"/>
              <a:t> </a:t>
            </a:r>
            <a:r>
              <a:rPr lang="ru-RU" u="sng" dirty="0"/>
              <a:t>Области</a:t>
            </a:r>
            <a:r>
              <a:rPr lang="ru-RU" dirty="0"/>
              <a:t> </a:t>
            </a:r>
            <a:r>
              <a:rPr lang="ru-RU" dirty="0" err="1"/>
              <a:t>области</a:t>
            </a:r>
            <a:r>
              <a:rPr lang="ru-RU" dirty="0"/>
              <a:t>. </a:t>
            </a:r>
            <a:r>
              <a:rPr lang="ru-RU" dirty="0" smtClean="0"/>
              <a:t> 					</a:t>
            </a:r>
            <a:r>
              <a:rPr lang="ru-RU" u="sng" dirty="0" smtClean="0"/>
              <a:t>Число.</a:t>
            </a:r>
          </a:p>
          <a:p>
            <a:endParaRPr lang="ru-RU" u="sng" dirty="0"/>
          </a:p>
          <a:p>
            <a:r>
              <a:rPr lang="ru-RU" dirty="0" smtClean="0"/>
              <a:t>          Общество </a:t>
            </a:r>
            <a:r>
              <a:rPr lang="ru-RU" dirty="0"/>
              <a:t>с ограниченной ответственностью «</a:t>
            </a:r>
            <a:r>
              <a:rPr lang="ru-RU" u="sng" dirty="0"/>
              <a:t>ООО</a:t>
            </a:r>
            <a:r>
              <a:rPr lang="ru-RU" dirty="0"/>
              <a:t>»,  в лице директора </a:t>
            </a:r>
            <a:r>
              <a:rPr lang="ru-RU" u="sng" dirty="0" err="1"/>
              <a:t>Директора</a:t>
            </a:r>
            <a:r>
              <a:rPr lang="ru-RU" u="sng" dirty="0"/>
              <a:t>.</a:t>
            </a:r>
            <a:r>
              <a:rPr lang="ru-RU" dirty="0"/>
              <a:t>, действующего на основании Устава </a:t>
            </a:r>
            <a:r>
              <a:rPr lang="ru-RU" dirty="0" smtClean="0"/>
              <a:t>доверяет </a:t>
            </a:r>
            <a:endParaRPr lang="ru-RU" dirty="0"/>
          </a:p>
          <a:p>
            <a:r>
              <a:rPr lang="ru-RU" dirty="0" smtClean="0"/>
              <a:t>         </a:t>
            </a:r>
            <a:r>
              <a:rPr lang="ru-RU" u="sng" dirty="0" smtClean="0"/>
              <a:t>ФИО Представителя</a:t>
            </a:r>
            <a:r>
              <a:rPr lang="ru-RU" dirty="0" smtClean="0"/>
              <a:t>, зарегистрированному по </a:t>
            </a:r>
            <a:r>
              <a:rPr lang="ru-RU" dirty="0"/>
              <a:t>адресу: Кемеровская область, город Новокузнецк, ул. Косыгина, 61-3 паспорт: Серии Номер Районным РОВД Городского УВД </a:t>
            </a:r>
            <a:r>
              <a:rPr lang="ru-RU" u="sng" dirty="0"/>
              <a:t>Области</a:t>
            </a:r>
            <a:r>
              <a:rPr lang="ru-RU" dirty="0"/>
              <a:t> обл. </a:t>
            </a:r>
            <a:r>
              <a:rPr lang="ru-RU" u="sng" dirty="0"/>
              <a:t>Дата </a:t>
            </a:r>
            <a:r>
              <a:rPr lang="ru-RU" dirty="0"/>
              <a:t>выдачи код </a:t>
            </a:r>
            <a:r>
              <a:rPr lang="ru-RU" u="sng" dirty="0" err="1"/>
              <a:t>Код</a:t>
            </a:r>
            <a:endParaRPr lang="ru-RU" u="sng" dirty="0"/>
          </a:p>
          <a:p>
            <a:r>
              <a:rPr lang="ru-RU" dirty="0" smtClean="0"/>
              <a:t>          - представлять </a:t>
            </a:r>
            <a:r>
              <a:rPr lang="ru-RU" dirty="0"/>
              <a:t>интересы юридического лица ООО «</a:t>
            </a:r>
            <a:r>
              <a:rPr lang="ru-RU" u="sng" dirty="0"/>
              <a:t>ООО</a:t>
            </a:r>
            <a:r>
              <a:rPr lang="ru-RU" dirty="0"/>
              <a:t>» по факту краж </a:t>
            </a:r>
          </a:p>
          <a:p>
            <a:r>
              <a:rPr lang="ru-RU" dirty="0"/>
              <a:t>и актов вандализма в отношении технического оборудования, принадлежащего ООО «</a:t>
            </a:r>
            <a:r>
              <a:rPr lang="ru-RU" u="sng" dirty="0"/>
              <a:t>ООО</a:t>
            </a:r>
            <a:r>
              <a:rPr lang="ru-RU" dirty="0"/>
              <a:t>» в органах внутренних дел и в суде, со всеми правами, какие предоставляются потерпевшему: в том числе знать о предъявленном обвиняемому обвинении, давать показания, представлять доказательства, заявлять ходатайства и отводы, иметь представителя, участвовать с разрешения следователя или дознавателя в следственных действиях, знакомиться с протоколами следственных действий, произведенных с его участием, и подавать на них замечания, знакомиться с постановлением о назначении судебной экспертизы и заключением эксперта в случаях, предусмотренных частью 198 УПК РФ, </a:t>
            </a:r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Образец доверенности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17028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7499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2589" y="636608"/>
            <a:ext cx="887882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знакомиться </a:t>
            </a:r>
            <a:r>
              <a:rPr lang="ru-RU" dirty="0"/>
              <a:t>по окончании предварительного расследования со всеми материалами уголовного дела, выписывать из уголовного дела любые сведения и в любом объеме, снимать копии с материалов уголовного дела, в том числе с помощью технических средств. </a:t>
            </a:r>
            <a:endParaRPr lang="ru-RU" dirty="0" smtClean="0"/>
          </a:p>
          <a:p>
            <a:r>
              <a:rPr lang="ru-RU" dirty="0" smtClean="0"/>
              <a:t>      - Получать </a:t>
            </a:r>
            <a:r>
              <a:rPr lang="ru-RU" dirty="0"/>
              <a:t>копии постановлений о возбуждении уголовного дела, признании его потерпевшим или об отказе в этом, о прекращении уголовного дела, приостановлении производства по уголовному делу, а также копии приговора суда первой инстанции, решений судов апелляционной и кассационной инстанций, участвовать в судебном разбирательстве уголовного дела в судах первой, второй и надзорной инстанций, выступать в судебных прениях, поддерживать обвинение, знакомиться с протоколом судебного заседания и подавать на него замечания, приносить жалобы на действия (бездействия) и решения дознавателя, следователя, прокурора и суда, осуществлять иные полномочия, предусмотренные УПК РФ.</a:t>
            </a:r>
          </a:p>
          <a:p>
            <a:r>
              <a:rPr lang="ru-RU" dirty="0" smtClean="0"/>
              <a:t>       Полномочия </a:t>
            </a:r>
            <a:r>
              <a:rPr lang="ru-RU" dirty="0"/>
              <a:t>по этой доверенности не могут быть переданы другим лицам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r>
              <a:rPr lang="ru-RU" dirty="0" smtClean="0"/>
              <a:t>      Доверенность </a:t>
            </a:r>
            <a:r>
              <a:rPr lang="ru-RU" dirty="0"/>
              <a:t>выдана сроком действия до 31 декабря 2014г.</a:t>
            </a:r>
          </a:p>
          <a:p>
            <a:endParaRPr lang="ru-RU" dirty="0"/>
          </a:p>
          <a:p>
            <a:r>
              <a:rPr lang="ru-RU" dirty="0"/>
              <a:t>Подпись  </a:t>
            </a:r>
            <a:r>
              <a:rPr lang="ru-RU" dirty="0" err="1"/>
              <a:t>Представителя____________________</a:t>
            </a:r>
            <a:r>
              <a:rPr lang="ru-RU" dirty="0" err="1" smtClean="0"/>
              <a:t>удостоверяю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r>
              <a:rPr lang="ru-RU" dirty="0"/>
              <a:t>Директор                                                                                                 </a:t>
            </a:r>
            <a:r>
              <a:rPr lang="ru-RU" u="sng" dirty="0" err="1"/>
              <a:t>Директор</a:t>
            </a:r>
            <a:r>
              <a:rPr lang="ru-RU" u="sng" dirty="0"/>
              <a:t> </a:t>
            </a:r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Образец доверенности(2)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</a:t>
            </a:r>
          </a:p>
        </p:txBody>
      </p:sp>
    </p:spTree>
    <p:extLst>
      <p:ext uri="{BB962C8B-B14F-4D97-AF65-F5344CB8AC3E}">
        <p14:creationId xmlns:p14="http://schemas.microsoft.com/office/powerpoint/2010/main" val="69745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8" y="593304"/>
            <a:ext cx="9094845" cy="629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«Антивор-прошивка»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32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667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00451" y="42605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sz="1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0859" y="2636912"/>
            <a:ext cx="8229600" cy="1152128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ЭПИЛОГ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</a:t>
            </a:r>
          </a:p>
        </p:txBody>
      </p:sp>
    </p:spTree>
    <p:extLst>
      <p:ext uri="{BB962C8B-B14F-4D97-AF65-F5344CB8AC3E}">
        <p14:creationId xmlns:p14="http://schemas.microsoft.com/office/powerpoint/2010/main" val="1617993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65898316"/>
              </p:ext>
            </p:extLst>
          </p:nvPr>
        </p:nvGraphicFramePr>
        <p:xfrm>
          <a:off x="179512" y="1184558"/>
          <a:ext cx="8908308" cy="5124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rgbClr val="9BBB59">
              <a:lumMod val="75000"/>
            </a:srgbClr>
          </a:solidFill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ru-RU" sz="3600" i="1" noProof="0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Динамика</a:t>
            </a:r>
            <a:endParaRPr kumimoji="0" lang="ru-RU" sz="3600" b="0" i="1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239000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00451" y="42605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sz="1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0859" y="263691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r>
              <a:rPr lang="ru-RU" sz="4000" b="1" i="1" dirty="0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</a:t>
            </a:r>
          </a:p>
        </p:txBody>
      </p:sp>
    </p:spTree>
    <p:extLst>
      <p:ext uri="{BB962C8B-B14F-4D97-AF65-F5344CB8AC3E}">
        <p14:creationId xmlns:p14="http://schemas.microsoft.com/office/powerpoint/2010/main" val="33767118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4" y="693079"/>
            <a:ext cx="9074160" cy="6192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«Антивор-прошивка в работе»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33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21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узла агрегации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34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63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узла агрегации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35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547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6488" y="1149592"/>
            <a:ext cx="6287008" cy="5184576"/>
          </a:xfrm>
          <a:prstGeom prst="rect">
            <a:avLst/>
          </a:prstGeom>
        </p:spPr>
      </p:pic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узлам сети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36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000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узлам сети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752" y="6896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нутый угол 8"/>
          <p:cNvSpPr/>
          <p:nvPr/>
        </p:nvSpPr>
        <p:spPr>
          <a:xfrm>
            <a:off x="-27632" y="6896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узлам сети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37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696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это происходит?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2771800" y="2564904"/>
            <a:ext cx="3744416" cy="18722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8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38</a:t>
            </a:fld>
            <a:endParaRPr lang="ru-RU" sz="4000" b="1" i="1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298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45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Повреждение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4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5729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177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767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10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213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804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351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351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084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42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1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460" y="-1137081"/>
            <a:ext cx="6832503" cy="9157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Повреждение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5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514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75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302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08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049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4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024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547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834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378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686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Кража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4640"/>
            <a:ext cx="9144000" cy="547511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6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1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309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687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3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809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638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808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147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889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178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08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85874"/>
            <a:ext cx="4106333" cy="6599510"/>
          </a:xfrm>
          <a:prstGeom prst="rect">
            <a:avLst/>
          </a:prstGeom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Кража 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7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926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053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185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96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624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25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21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723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717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797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86291" y="1988840"/>
            <a:ext cx="792087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D42C50"/>
                </a:solidFill>
                <a:latin typeface="Calibri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6600" i="1" kern="50" dirty="0">
                <a:latin typeface="Times New Roman"/>
                <a:ea typeface="WenQuanYi Zen Hei"/>
                <a:cs typeface="Lohit Hindi"/>
              </a:rPr>
              <a:t>Кто же </a:t>
            </a:r>
            <a:r>
              <a:rPr lang="ru-RU" sz="8000" i="1" kern="50" dirty="0">
                <a:latin typeface="Times New Roman"/>
                <a:ea typeface="WenQuanYi Zen Hei"/>
                <a:cs typeface="Lohit Hindi"/>
              </a:rPr>
              <a:t>виновники</a:t>
            </a:r>
            <a:r>
              <a:rPr lang="ru-RU" sz="6600" i="1" kern="50" dirty="0">
                <a:latin typeface="Times New Roman"/>
                <a:ea typeface="WenQuanYi Zen Hei"/>
                <a:cs typeface="Lohit Hindi"/>
              </a:rPr>
              <a:t>?</a:t>
            </a:r>
            <a:endParaRPr lang="ru-RU" sz="6000" kern="50" dirty="0">
              <a:effectLst/>
              <a:latin typeface="Times New Roman"/>
              <a:ea typeface="WenQuanYi Zen Hei"/>
              <a:cs typeface="Lohit Hindi"/>
            </a:endParaRPr>
          </a:p>
        </p:txBody>
      </p:sp>
      <p:pic>
        <p:nvPicPr>
          <p:cNvPr id="6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-27384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0" y="-27384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068286" cy="365125"/>
          </a:xfrm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8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787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86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04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350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435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3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766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54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985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439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890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69449"/>
            <a:ext cx="4661951" cy="62159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711707"/>
            <a:ext cx="4630258" cy="6173677"/>
          </a:xfrm>
          <a:prstGeom prst="rect">
            <a:avLst/>
          </a:prstGeom>
        </p:spPr>
      </p:pic>
      <p:pic>
        <p:nvPicPr>
          <p:cNvPr id="7" name="Picture 3" descr="C:\Documents and Settings\user\Рабочий стол\Презентация\Centra_identity.0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896"/>
            <a:ext cx="22669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0" y="6896"/>
            <a:ext cx="6732240" cy="620688"/>
          </a:xfrm>
          <a:prstGeom prst="foldedCorner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«Бомжи»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vert="horz" lIns="91440" tIns="45720" rIns="91440" bIns="45720" rtlCol="0" anchor="ctr"/>
          <a:lstStyle/>
          <a:p>
            <a:fld id="{B19B0651-EE4F-4900-A07F-96A6BFA9D0F0}" type="slidenum">
              <a:rPr lang="ru-RU" sz="4000" b="1" i="1">
                <a:solidFill>
                  <a:srgbClr val="7793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9</a:t>
            </a:fld>
            <a:endParaRPr lang="ru-RU" sz="4000" b="1" i="1" dirty="0">
              <a:solidFill>
                <a:srgbClr val="7793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3094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528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599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241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334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942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545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520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994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233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33425"/>
            <a:ext cx="7772400" cy="5389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204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4051</TotalTime>
  <Words>797</Words>
  <Application>Microsoft Office PowerPoint</Application>
  <PresentationFormat>Экран (4:3)</PresentationFormat>
  <Paragraphs>150</Paragraphs>
  <Slides>322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322</vt:i4>
      </vt:variant>
    </vt:vector>
  </HeadingPairs>
  <TitlesOfParts>
    <vt:vector size="323" baseType="lpstr">
      <vt:lpstr>Тема Office</vt:lpstr>
      <vt:lpstr>Вандализм - кража оборудования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Фиксация факта в установленном законом порядке</vt:lpstr>
      <vt:lpstr>Презентация PowerPoint</vt:lpstr>
      <vt:lpstr>Презентация PowerPoint</vt:lpstr>
      <vt:lpstr>Презентация PowerPoint</vt:lpstr>
      <vt:lpstr>Презентация PowerPoint</vt:lpstr>
      <vt:lpstr>ЭПИЛОГ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Гафаров Олег Хамидуллович</dc:creator>
  <cp:lastModifiedBy>user</cp:lastModifiedBy>
  <cp:revision>89</cp:revision>
  <dcterms:created xsi:type="dcterms:W3CDTF">2014-05-14T10:39:11Z</dcterms:created>
  <dcterms:modified xsi:type="dcterms:W3CDTF">2014-05-19T07:09:18Z</dcterms:modified>
</cp:coreProperties>
</file>